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5BE-E270-4F5E-A537-C5B6AB66D8D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CBAE-4539-4253-A917-3B9BFC03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2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5BE-E270-4F5E-A537-C5B6AB66D8D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CBAE-4539-4253-A917-3B9BFC03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6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5BE-E270-4F5E-A537-C5B6AB66D8D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CBAE-4539-4253-A917-3B9BFC03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3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5BE-E270-4F5E-A537-C5B6AB66D8D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CBAE-4539-4253-A917-3B9BFC03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7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5BE-E270-4F5E-A537-C5B6AB66D8D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CBAE-4539-4253-A917-3B9BFC03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8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5BE-E270-4F5E-A537-C5B6AB66D8D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CBAE-4539-4253-A917-3B9BFC03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2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5BE-E270-4F5E-A537-C5B6AB66D8D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CBAE-4539-4253-A917-3B9BFC03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9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5BE-E270-4F5E-A537-C5B6AB66D8D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CBAE-4539-4253-A917-3B9BFC03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5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5BE-E270-4F5E-A537-C5B6AB66D8D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CBAE-4539-4253-A917-3B9BFC03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00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5BE-E270-4F5E-A537-C5B6AB66D8D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CBAE-4539-4253-A917-3B9BFC03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6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15BE-E270-4F5E-A537-C5B6AB66D8D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CBAE-4539-4253-A917-3B9BFC03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3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D15BE-E270-4F5E-A537-C5B6AB66D8D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ACBAE-4539-4253-A917-3B9BFC03C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8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rena Condensed" panose="020B7200000000000000" pitchFamily="34" charset="0"/>
              </a:rPr>
              <a:t>Male infertility</a:t>
            </a:r>
            <a:br>
              <a:rPr lang="en-US" sz="8000" dirty="0" smtClean="0">
                <a:latin typeface="Arena Condensed" panose="020B7200000000000000" pitchFamily="34" charset="0"/>
              </a:rPr>
            </a:br>
            <a:r>
              <a:rPr lang="en-US" sz="8000" dirty="0" smtClean="0">
                <a:latin typeface="Arena Condensed" panose="020B7200000000000000" pitchFamily="34" charset="0"/>
              </a:rPr>
              <a:t>case presentation</a:t>
            </a:r>
            <a:endParaRPr lang="en-US" sz="8000" dirty="0">
              <a:latin typeface="Arena Condensed" panose="020B7200000000000000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Dariuosh Mansoori MD</a:t>
            </a:r>
          </a:p>
          <a:p>
            <a:r>
              <a:rPr lang="en-US" sz="3600" b="1" dirty="0" smtClean="0"/>
              <a:t>Urologist</a:t>
            </a:r>
          </a:p>
          <a:p>
            <a:r>
              <a:rPr lang="en-US" sz="3600" b="1" dirty="0" smtClean="0"/>
              <a:t>Bahman 1402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7860" y="4122965"/>
            <a:ext cx="28003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2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0547"/>
            <a:ext cx="10515600" cy="576641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l-GR" b="1" dirty="0"/>
              <a:t>5α-</a:t>
            </a:r>
            <a:r>
              <a:rPr lang="en-US" b="1" dirty="0"/>
              <a:t>Reductase </a:t>
            </a:r>
            <a:r>
              <a:rPr lang="en-US" b="1" dirty="0" smtClean="0"/>
              <a:t>Inhibitors</a:t>
            </a:r>
          </a:p>
          <a:p>
            <a:pPr algn="ctr"/>
            <a:r>
              <a:rPr lang="en-US" b="1" dirty="0"/>
              <a:t>Phosphodiesterase 5 </a:t>
            </a:r>
            <a:r>
              <a:rPr lang="en-US" b="1" dirty="0" smtClean="0"/>
              <a:t>Inhibitors</a:t>
            </a:r>
          </a:p>
          <a:p>
            <a:pPr algn="ctr"/>
            <a:r>
              <a:rPr lang="el-GR" b="1" dirty="0"/>
              <a:t>α-</a:t>
            </a:r>
            <a:r>
              <a:rPr lang="en-US" b="1" dirty="0"/>
              <a:t>Blockers</a:t>
            </a:r>
            <a:endParaRPr lang="en-US" b="1" dirty="0" smtClean="0"/>
          </a:p>
          <a:p>
            <a:pPr algn="ctr"/>
            <a:r>
              <a:rPr lang="en-US" b="1" dirty="0"/>
              <a:t>Psychotropic </a:t>
            </a:r>
            <a:r>
              <a:rPr lang="en-US" b="1" dirty="0" smtClean="0"/>
              <a:t>Medications</a:t>
            </a:r>
          </a:p>
          <a:p>
            <a:pPr algn="ctr"/>
            <a:r>
              <a:rPr lang="en-US" b="1" dirty="0"/>
              <a:t>Anti-hypertensive </a:t>
            </a:r>
            <a:r>
              <a:rPr lang="en-US" b="1" dirty="0" smtClean="0"/>
              <a:t>Agents</a:t>
            </a:r>
          </a:p>
          <a:p>
            <a:pPr algn="ctr"/>
            <a:r>
              <a:rPr lang="en-US" b="1" dirty="0"/>
              <a:t>Anti-infection </a:t>
            </a:r>
            <a:r>
              <a:rPr lang="en-US" b="1" dirty="0" smtClean="0"/>
              <a:t>Medications</a:t>
            </a:r>
          </a:p>
          <a:p>
            <a:pPr algn="ctr"/>
            <a:r>
              <a:rPr lang="en-US" b="1" dirty="0"/>
              <a:t>Anti-inflammatories and </a:t>
            </a:r>
            <a:r>
              <a:rPr lang="en-US" b="1" dirty="0" smtClean="0"/>
              <a:t>Salicylates</a:t>
            </a:r>
          </a:p>
          <a:p>
            <a:pPr algn="ctr"/>
            <a:r>
              <a:rPr lang="en-US" b="1" dirty="0"/>
              <a:t>Opioids and </a:t>
            </a:r>
            <a:r>
              <a:rPr lang="en-US" b="1" dirty="0" smtClean="0"/>
              <a:t>Analgesics</a:t>
            </a:r>
          </a:p>
          <a:p>
            <a:pPr algn="ctr"/>
            <a:r>
              <a:rPr lang="en-US" b="1" dirty="0"/>
              <a:t>Gastrointestinal </a:t>
            </a:r>
            <a:r>
              <a:rPr lang="en-US" b="1" dirty="0" smtClean="0"/>
              <a:t>Medications</a:t>
            </a:r>
          </a:p>
          <a:p>
            <a:pPr algn="ctr"/>
            <a:r>
              <a:rPr lang="en-US" b="1" dirty="0"/>
              <a:t>Dermatological Medications</a:t>
            </a:r>
            <a:endParaRPr lang="en-US" b="1" dirty="0" smtClean="0"/>
          </a:p>
          <a:p>
            <a:pPr algn="ctr"/>
            <a:r>
              <a:rPr lang="en-US" b="1" dirty="0" err="1"/>
              <a:t>Antigout</a:t>
            </a:r>
            <a:r>
              <a:rPr lang="en-US" b="1" dirty="0"/>
              <a:t> </a:t>
            </a:r>
            <a:r>
              <a:rPr lang="en-US" b="1" dirty="0" smtClean="0"/>
              <a:t>Agents</a:t>
            </a:r>
          </a:p>
          <a:p>
            <a:pPr algn="ctr"/>
            <a:r>
              <a:rPr lang="en-US" b="1" dirty="0"/>
              <a:t>Anti-cancer </a:t>
            </a:r>
            <a:r>
              <a:rPr lang="en-US" b="1" dirty="0" smtClean="0"/>
              <a:t>Medications</a:t>
            </a:r>
          </a:p>
          <a:p>
            <a:pPr algn="ctr"/>
            <a:r>
              <a:rPr lang="en-US" b="1" dirty="0"/>
              <a:t>Androgenic Anabolic </a:t>
            </a:r>
            <a:r>
              <a:rPr lang="en-US" b="1" dirty="0" smtClean="0"/>
              <a:t>Steroids</a:t>
            </a:r>
          </a:p>
          <a:p>
            <a:pPr algn="ctr"/>
            <a:r>
              <a:rPr lang="en-US" b="1" dirty="0"/>
              <a:t>Anabolic Steroids: Beyond Testosterone</a:t>
            </a:r>
          </a:p>
        </p:txBody>
      </p:sp>
    </p:spTree>
    <p:extLst>
      <p:ext uri="{BB962C8B-B14F-4D97-AF65-F5344CB8AC3E}">
        <p14:creationId xmlns:p14="http://schemas.microsoft.com/office/powerpoint/2010/main" val="2445675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Case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42-year-old man come for evaluation of 3 years infertility</a:t>
            </a:r>
          </a:p>
          <a:p>
            <a:endParaRPr lang="en-US" dirty="0"/>
          </a:p>
          <a:p>
            <a:r>
              <a:rPr lang="en-US" dirty="0" smtClean="0"/>
              <a:t>SA  </a:t>
            </a:r>
          </a:p>
          <a:p>
            <a:pPr lvl="1"/>
            <a:r>
              <a:rPr lang="en-US" dirty="0" smtClean="0"/>
              <a:t>Count : 3 m</a:t>
            </a:r>
          </a:p>
          <a:p>
            <a:pPr lvl="1"/>
            <a:r>
              <a:rPr lang="en-US" dirty="0" smtClean="0"/>
              <a:t>Motility : 10%</a:t>
            </a:r>
          </a:p>
          <a:p>
            <a:pPr lvl="1"/>
            <a:r>
              <a:rPr lang="en-US" dirty="0" err="1" smtClean="0"/>
              <a:t>Morhology</a:t>
            </a:r>
            <a:r>
              <a:rPr lang="en-US" dirty="0" smtClean="0"/>
              <a:t> : 2%</a:t>
            </a:r>
          </a:p>
          <a:p>
            <a:endParaRPr lang="en-US" dirty="0"/>
          </a:p>
          <a:p>
            <a:r>
              <a:rPr lang="en-US" dirty="0" err="1" smtClean="0"/>
              <a:t>Sono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 grade 2-3 </a:t>
            </a:r>
            <a:r>
              <a:rPr lang="en-US" dirty="0" err="1" smtClean="0"/>
              <a:t>lt</a:t>
            </a:r>
            <a:r>
              <a:rPr lang="en-US" dirty="0" smtClean="0"/>
              <a:t> </a:t>
            </a:r>
            <a:r>
              <a:rPr lang="en-US" dirty="0" err="1" smtClean="0"/>
              <a:t>varicocele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Medical history: </a:t>
            </a:r>
          </a:p>
          <a:p>
            <a:pPr lvl="1"/>
            <a:r>
              <a:rPr lang="en-US" dirty="0" smtClean="0"/>
              <a:t>Pipe and cigarette smoker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5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2217"/>
            <a:ext cx="10515600" cy="6374674"/>
          </a:xfrm>
        </p:spPr>
        <p:txBody>
          <a:bodyPr>
            <a:normAutofit/>
          </a:bodyPr>
          <a:lstStyle/>
          <a:p>
            <a:r>
              <a:rPr lang="en-US" dirty="0" smtClean="0"/>
              <a:t>ICSI was recommended.</a:t>
            </a:r>
          </a:p>
          <a:p>
            <a:r>
              <a:rPr lang="en-US" dirty="0" smtClean="0"/>
              <a:t>10 ovum        0  embryo</a:t>
            </a:r>
          </a:p>
          <a:p>
            <a:r>
              <a:rPr lang="en-US" dirty="0" smtClean="0"/>
              <a:t>SCSA: 30%</a:t>
            </a:r>
          </a:p>
          <a:p>
            <a:r>
              <a:rPr lang="en-US" dirty="0" smtClean="0"/>
              <a:t>Antioxidant started </a:t>
            </a:r>
          </a:p>
          <a:p>
            <a:r>
              <a:rPr lang="en-US" dirty="0" smtClean="0"/>
              <a:t>3months latter</a:t>
            </a:r>
          </a:p>
          <a:p>
            <a:r>
              <a:rPr lang="en-US" dirty="0" smtClean="0"/>
              <a:t>SA</a:t>
            </a:r>
          </a:p>
          <a:p>
            <a:pPr lvl="1"/>
            <a:r>
              <a:rPr lang="en-US" dirty="0" smtClean="0"/>
              <a:t>Count: 6m</a:t>
            </a:r>
          </a:p>
          <a:p>
            <a:pPr lvl="1"/>
            <a:r>
              <a:rPr lang="en-US" dirty="0" smtClean="0"/>
              <a:t>Motility: 5%</a:t>
            </a:r>
          </a:p>
          <a:p>
            <a:pPr lvl="1"/>
            <a:r>
              <a:rPr lang="en-US" dirty="0" smtClean="0"/>
              <a:t>Morphology : 1%</a:t>
            </a:r>
          </a:p>
          <a:p>
            <a:r>
              <a:rPr lang="en-US" dirty="0" smtClean="0"/>
              <a:t>ICSI again </a:t>
            </a:r>
          </a:p>
          <a:p>
            <a:r>
              <a:rPr lang="en-US" dirty="0" smtClean="0"/>
              <a:t>8 ovum      1 embryo   </a:t>
            </a:r>
          </a:p>
          <a:p>
            <a:r>
              <a:rPr lang="en-US" dirty="0" smtClean="0"/>
              <a:t>SCSA :  32%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87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0229"/>
            <a:ext cx="10515600" cy="543673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normal pregnancy after 1.5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52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80" y="457200"/>
            <a:ext cx="10019144" cy="6083559"/>
          </a:xfrm>
        </p:spPr>
      </p:pic>
    </p:spTree>
    <p:extLst>
      <p:ext uri="{BB962C8B-B14F-4D97-AF65-F5344CB8AC3E}">
        <p14:creationId xmlns:p14="http://schemas.microsoft.com/office/powerpoint/2010/main" val="1160917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Physiological Role of ROS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Capacitation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err="1" smtClean="0"/>
              <a:t>Hyperactivation</a:t>
            </a:r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Acrosome Reaction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Fertilization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057317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Mechanisms of ROS-Mediated Male Infertility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Lipid Peroxidation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Sperm DNA Fragmentation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Apoptosis of Spermatozoa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5278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85193"/>
            <a:ext cx="10293220" cy="6179706"/>
          </a:xfrm>
        </p:spPr>
      </p:pic>
    </p:spTree>
    <p:extLst>
      <p:ext uri="{BB962C8B-B14F-4D97-AF65-F5344CB8AC3E}">
        <p14:creationId xmlns:p14="http://schemas.microsoft.com/office/powerpoint/2010/main" val="17412342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of OS-Associated Male Infertility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Lifestyle Management Approach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Vitamin and Antioxidant Supplementation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Surgery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17019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Presentation of case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/>
              <a:t>32 year-old man come with history of primary infertility after 2 years of marriage 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Her wife was visited by a gynecologist and reportedly normal.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SA        </a:t>
            </a:r>
          </a:p>
          <a:p>
            <a:pPr lvl="1" algn="just"/>
            <a:r>
              <a:rPr lang="en-US" b="1" dirty="0" smtClean="0"/>
              <a:t>Count:  3 M</a:t>
            </a:r>
          </a:p>
          <a:p>
            <a:pPr lvl="1" algn="just"/>
            <a:r>
              <a:rPr lang="en-US" b="1" dirty="0" smtClean="0"/>
              <a:t>Progressive motility :    10  +   15</a:t>
            </a:r>
          </a:p>
          <a:p>
            <a:pPr lvl="1" algn="just"/>
            <a:r>
              <a:rPr lang="en-US" b="1" dirty="0" smtClean="0"/>
              <a:t>Morphology :    1        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Medication </a:t>
            </a:r>
          </a:p>
          <a:p>
            <a:pPr lvl="1" algn="just"/>
            <a:r>
              <a:rPr lang="en-US" b="1" dirty="0" err="1" smtClean="0"/>
              <a:t>Sperigen</a:t>
            </a:r>
            <a:r>
              <a:rPr lang="en-US" b="1" dirty="0" smtClean="0"/>
              <a:t> </a:t>
            </a:r>
          </a:p>
          <a:p>
            <a:pPr lvl="1" algn="just"/>
            <a:r>
              <a:rPr lang="en-US" b="1" dirty="0" smtClean="0"/>
              <a:t>Vitamin D3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580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3 months latter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SA  </a:t>
            </a:r>
          </a:p>
          <a:p>
            <a:pPr lvl="1"/>
            <a:r>
              <a:rPr lang="en-US" dirty="0" smtClean="0"/>
              <a:t>Count: 2.5m</a:t>
            </a:r>
          </a:p>
          <a:p>
            <a:pPr lvl="1"/>
            <a:r>
              <a:rPr lang="en-US" dirty="0" smtClean="0"/>
              <a:t>Motility:  15+15</a:t>
            </a:r>
          </a:p>
          <a:p>
            <a:pPr lvl="1"/>
            <a:r>
              <a:rPr lang="en-US" dirty="0" smtClean="0"/>
              <a:t>Morphology: &lt;1</a:t>
            </a:r>
          </a:p>
          <a:p>
            <a:endParaRPr lang="en-US" dirty="0" smtClean="0"/>
          </a:p>
          <a:p>
            <a:r>
              <a:rPr lang="en-US" b="1" dirty="0" smtClean="0"/>
              <a:t>Medications</a:t>
            </a:r>
          </a:p>
          <a:p>
            <a:pPr lvl="1"/>
            <a:r>
              <a:rPr lang="en-US" dirty="0" err="1" smtClean="0"/>
              <a:t>Fertiaid</a:t>
            </a:r>
            <a:endParaRPr lang="en-US" dirty="0" smtClean="0"/>
          </a:p>
          <a:p>
            <a:pPr lvl="1"/>
            <a:r>
              <a:rPr lang="en-US" dirty="0" smtClean="0"/>
              <a:t>Vitamin 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49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 to Urologist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Physical exam </a:t>
            </a:r>
          </a:p>
          <a:p>
            <a:pPr lvl="1" algn="just"/>
            <a:r>
              <a:rPr lang="en-US" dirty="0" smtClean="0"/>
              <a:t>normal appearance</a:t>
            </a:r>
          </a:p>
          <a:p>
            <a:pPr lvl="1" algn="just"/>
            <a:r>
              <a:rPr lang="en-US" dirty="0" smtClean="0"/>
              <a:t>Small left testis</a:t>
            </a:r>
          </a:p>
          <a:p>
            <a:pPr lvl="1" algn="just"/>
            <a:r>
              <a:rPr lang="en-US" dirty="0" smtClean="0"/>
              <a:t>Suspicious mass in left testis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Sonography</a:t>
            </a:r>
          </a:p>
          <a:p>
            <a:pPr lvl="1" algn="just"/>
            <a:r>
              <a:rPr lang="en-US" dirty="0" smtClean="0"/>
              <a:t>9 mm hypoechoic mass in left testis with high blood flow in </a:t>
            </a:r>
            <a:r>
              <a:rPr lang="en-US" dirty="0" err="1" smtClean="0"/>
              <a:t>favour</a:t>
            </a:r>
            <a:r>
              <a:rPr lang="en-US" dirty="0" smtClean="0"/>
              <a:t> of malignancy</a:t>
            </a:r>
          </a:p>
          <a:p>
            <a:pPr lvl="1"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60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Result and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Radical orchiectomy</a:t>
            </a:r>
          </a:p>
          <a:p>
            <a:pPr lvl="1"/>
            <a:r>
              <a:rPr lang="en-US" dirty="0" smtClean="0"/>
              <a:t>seminoma</a:t>
            </a:r>
          </a:p>
          <a:p>
            <a:endParaRPr lang="en-US" dirty="0" smtClean="0"/>
          </a:p>
          <a:p>
            <a:r>
              <a:rPr lang="en-US" dirty="0" smtClean="0"/>
              <a:t>Sperm freezing were done in 2 cycle</a:t>
            </a:r>
          </a:p>
          <a:p>
            <a:endParaRPr lang="en-US" dirty="0" smtClean="0"/>
          </a:p>
          <a:p>
            <a:r>
              <a:rPr lang="en-US" dirty="0" smtClean="0"/>
              <a:t>One cycle chemotherapy </a:t>
            </a:r>
          </a:p>
          <a:p>
            <a:endParaRPr lang="en-US" dirty="0" smtClean="0"/>
          </a:p>
          <a:p>
            <a:r>
              <a:rPr lang="en-US" dirty="0" smtClean="0"/>
              <a:t>Two times ICSI were failed</a:t>
            </a:r>
          </a:p>
          <a:p>
            <a:endParaRPr lang="en-US" dirty="0" smtClean="0"/>
          </a:p>
          <a:p>
            <a:r>
              <a:rPr lang="en-US" dirty="0" smtClean="0"/>
              <a:t>Normal pregnancy after 3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31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823" y="600891"/>
            <a:ext cx="10515600" cy="584345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The overall goal of the male evaluation is to identify conditions that may affect management or health of the patient or their offspring.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potentially correctable conditions</a:t>
            </a:r>
          </a:p>
          <a:p>
            <a:pPr algn="just"/>
            <a:r>
              <a:rPr lang="en-US" b="1" dirty="0" smtClean="0"/>
              <a:t>irreversible conditions that are amenable to assisted reproductive technologies (ART)using the sperm of the male partner</a:t>
            </a:r>
          </a:p>
          <a:p>
            <a:pPr algn="just"/>
            <a:r>
              <a:rPr lang="en-US" b="1" dirty="0" smtClean="0"/>
              <a:t>irreversible conditions that are not amenable to the above, and for which donor insemination or adoption are possible options</a:t>
            </a:r>
          </a:p>
          <a:p>
            <a:pPr algn="just"/>
            <a:r>
              <a:rPr lang="en-US" b="1" dirty="0" smtClean="0"/>
              <a:t>life- or health-threatening conditions that may underlie the infertility or associated medical comorbidities that require medical attention</a:t>
            </a:r>
          </a:p>
          <a:p>
            <a:pPr algn="just"/>
            <a:r>
              <a:rPr lang="en-US" b="1" dirty="0" smtClean="0"/>
              <a:t>genetic abnormalities or lifestyle and age factors that may affect the health of the male patient or of offspring particularly if ART are to be employed.</a:t>
            </a:r>
          </a:p>
        </p:txBody>
      </p:sp>
    </p:spTree>
    <p:extLst>
      <p:ext uri="{BB962C8B-B14F-4D97-AF65-F5344CB8AC3E}">
        <p14:creationId xmlns:p14="http://schemas.microsoft.com/office/powerpoint/2010/main" val="34485603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Case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24 year-old man , infertility for 3 years, female normal.</a:t>
            </a:r>
          </a:p>
          <a:p>
            <a:endParaRPr lang="en-US" dirty="0" smtClean="0"/>
          </a:p>
          <a:p>
            <a:r>
              <a:rPr lang="en-US" b="1" dirty="0" smtClean="0"/>
              <a:t>SA</a:t>
            </a:r>
          </a:p>
          <a:p>
            <a:pPr lvl="1"/>
            <a:r>
              <a:rPr lang="en-US" dirty="0" smtClean="0"/>
              <a:t>Count: 12m</a:t>
            </a:r>
          </a:p>
          <a:p>
            <a:pPr lvl="1"/>
            <a:r>
              <a:rPr lang="en-US" dirty="0" smtClean="0"/>
              <a:t>Motility:  15</a:t>
            </a:r>
          </a:p>
          <a:p>
            <a:pPr lvl="1"/>
            <a:r>
              <a:rPr lang="en-US" dirty="0" smtClean="0"/>
              <a:t>Morphology: 3</a:t>
            </a:r>
          </a:p>
          <a:p>
            <a:endParaRPr lang="en-US" dirty="0" smtClean="0"/>
          </a:p>
          <a:p>
            <a:r>
              <a:rPr lang="en-US" b="1" dirty="0" smtClean="0"/>
              <a:t>Sonography</a:t>
            </a:r>
          </a:p>
          <a:p>
            <a:pPr lvl="1"/>
            <a:r>
              <a:rPr lang="en-US" dirty="0" smtClean="0"/>
              <a:t>Varicocele grade 2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2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Medication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Sperigen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b="1" dirty="0" smtClean="0"/>
              <a:t>SA after 3 months:</a:t>
            </a:r>
          </a:p>
          <a:p>
            <a:pPr lvl="1"/>
            <a:r>
              <a:rPr lang="en-US" dirty="0" smtClean="0"/>
              <a:t>Count: 4m</a:t>
            </a:r>
          </a:p>
          <a:p>
            <a:pPr lvl="1"/>
            <a:r>
              <a:rPr lang="en-US" dirty="0" smtClean="0"/>
              <a:t>Motility: 20</a:t>
            </a:r>
          </a:p>
          <a:p>
            <a:pPr lvl="1"/>
            <a:r>
              <a:rPr lang="en-US" dirty="0" smtClean="0"/>
              <a:t>Morphology: 2 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SA after 6 months:</a:t>
            </a:r>
          </a:p>
          <a:p>
            <a:pPr lvl="1"/>
            <a:r>
              <a:rPr lang="en-US" dirty="0" smtClean="0"/>
              <a:t>Count : 0.4m</a:t>
            </a:r>
          </a:p>
          <a:p>
            <a:pPr lvl="1"/>
            <a:r>
              <a:rPr lang="en-US" dirty="0" smtClean="0"/>
              <a:t>Motility: 2</a:t>
            </a:r>
          </a:p>
          <a:p>
            <a:pPr lvl="1"/>
            <a:r>
              <a:rPr lang="en-US" dirty="0" smtClean="0"/>
              <a:t>Morphology: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10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6720"/>
            <a:ext cx="10515600" cy="62814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Detailed history was taken.</a:t>
            </a:r>
          </a:p>
          <a:p>
            <a:endParaRPr lang="en-US" dirty="0" smtClean="0"/>
          </a:p>
          <a:p>
            <a:r>
              <a:rPr lang="en-US" dirty="0" smtClean="0"/>
              <a:t>He used testosterone 250 mg IM weekly</a:t>
            </a:r>
          </a:p>
          <a:p>
            <a:r>
              <a:rPr lang="en-US" dirty="0" smtClean="0"/>
              <a:t>Medication discontinued.</a:t>
            </a:r>
          </a:p>
          <a:p>
            <a:endParaRPr lang="en-US" dirty="0" smtClean="0"/>
          </a:p>
          <a:p>
            <a:r>
              <a:rPr lang="en-US" dirty="0" smtClean="0"/>
              <a:t>HCG for 2 months</a:t>
            </a:r>
          </a:p>
          <a:p>
            <a:endParaRPr lang="en-US" dirty="0" smtClean="0"/>
          </a:p>
          <a:p>
            <a:r>
              <a:rPr lang="en-US" dirty="0" smtClean="0"/>
              <a:t>SA after 6 months:</a:t>
            </a:r>
          </a:p>
          <a:p>
            <a:pPr lvl="1"/>
            <a:r>
              <a:rPr lang="en-US" dirty="0" smtClean="0"/>
              <a:t>Count: 15m</a:t>
            </a:r>
          </a:p>
          <a:p>
            <a:pPr lvl="1"/>
            <a:r>
              <a:rPr lang="en-US" dirty="0" smtClean="0"/>
              <a:t>Motility: 30</a:t>
            </a:r>
          </a:p>
          <a:p>
            <a:pPr lvl="1"/>
            <a:r>
              <a:rPr lang="en-US" dirty="0" smtClean="0"/>
              <a:t>Morphology: 3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IUI was done.</a:t>
            </a:r>
          </a:p>
          <a:p>
            <a:r>
              <a:rPr lang="en-US" dirty="0" smtClean="0"/>
              <a:t>Pregnancy after third cycle.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67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462</Words>
  <Application>Microsoft Office PowerPoint</Application>
  <PresentationFormat>Widescreen</PresentationFormat>
  <Paragraphs>151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Arena Condensed</vt:lpstr>
      <vt:lpstr>Arial</vt:lpstr>
      <vt:lpstr>Calibri</vt:lpstr>
      <vt:lpstr>Calibri Light</vt:lpstr>
      <vt:lpstr>Office Theme</vt:lpstr>
      <vt:lpstr>Male infertility case presentation</vt:lpstr>
      <vt:lpstr>Presentation of case</vt:lpstr>
      <vt:lpstr>3 months latter</vt:lpstr>
      <vt:lpstr>Refer to Urologist</vt:lpstr>
      <vt:lpstr>Result and management</vt:lpstr>
      <vt:lpstr>PowerPoint Presentation</vt:lpstr>
      <vt:lpstr>Case presentation</vt:lpstr>
      <vt:lpstr>Follow up</vt:lpstr>
      <vt:lpstr>PowerPoint Presentation</vt:lpstr>
      <vt:lpstr>PowerPoint Presentation</vt:lpstr>
      <vt:lpstr>Case presentation</vt:lpstr>
      <vt:lpstr>PowerPoint Presentation</vt:lpstr>
      <vt:lpstr>PowerPoint Presentation</vt:lpstr>
      <vt:lpstr>PowerPoint Presentation</vt:lpstr>
      <vt:lpstr>Physiological Role of ROS</vt:lpstr>
      <vt:lpstr>Mechanisms of ROS-Mediated Male Infertility</vt:lpstr>
      <vt:lpstr>PowerPoint Presentation</vt:lpstr>
      <vt:lpstr>Management of OS-Associated Male Infertility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Male infertility case presentation</dc:title>
  <dc:creator>Dariuosh Mansoori</dc:creator>
  <cp:lastModifiedBy>Dariuosh Mansoori</cp:lastModifiedBy>
  <cp:revision>15</cp:revision>
  <dcterms:created xsi:type="dcterms:W3CDTF">2024-01-28T04:51:22Z</dcterms:created>
  <dcterms:modified xsi:type="dcterms:W3CDTF">2024-02-05T16:27:50Z</dcterms:modified>
</cp:coreProperties>
</file>